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47863-FC7D-6A47-AF35-0DDD8BCC52EC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4DC0D-9E0E-AE43-B2B8-DCE30B75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Healthy</a:t>
            </a:r>
            <a:r>
              <a:rPr lang="en-US" baseline="0" dirty="0" smtClean="0"/>
              <a:t> dose of libertarian distrust of big </a:t>
            </a:r>
            <a:r>
              <a:rPr lang="en-US" baseline="0" dirty="0" err="1" smtClean="0"/>
              <a:t>pharma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DC0D-9E0E-AE43-B2B8-DCE30B75F8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8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video games were invented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DC0D-9E0E-AE43-B2B8-DCE30B75F8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0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DC0D-9E0E-AE43-B2B8-DCE30B75F8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1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4, 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4,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4,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4,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4,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879" y="2708476"/>
            <a:ext cx="7322290" cy="17021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Integrative Approaches to Treating the Underlying Causes of Allergies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873749"/>
            <a:ext cx="3309803" cy="8079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Corrie Marinaro, ND</a:t>
            </a:r>
          </a:p>
          <a:p>
            <a:pPr algn="ctr"/>
            <a:r>
              <a:rPr lang="en-US" dirty="0" smtClean="0"/>
              <a:t>New England Naturopathic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9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Healthy </a:t>
            </a:r>
            <a:r>
              <a:rPr lang="en-US" dirty="0" err="1" smtClean="0"/>
              <a:t>Microbiome</a:t>
            </a:r>
            <a:r>
              <a:rPr lang="en-US" dirty="0" smtClean="0"/>
              <a:t> = immune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Immune tolerance = immune system’s ability to distinguish between something harmful </a:t>
            </a:r>
            <a:r>
              <a:rPr lang="en-US" dirty="0" err="1" smtClean="0"/>
              <a:t>vrs</a:t>
            </a:r>
            <a:r>
              <a:rPr lang="en-US" dirty="0" smtClean="0"/>
              <a:t>. non-harmful</a:t>
            </a:r>
          </a:p>
          <a:p>
            <a:r>
              <a:rPr lang="en-US" dirty="0" smtClean="0"/>
              <a:t>When we lose immune tolerance, we begin to react to non-harmful substances in our environment as if they are threatening to us (which they aren’t) </a:t>
            </a:r>
          </a:p>
          <a:p>
            <a:r>
              <a:rPr lang="en-US" dirty="0" smtClean="0"/>
              <a:t>Colds </a:t>
            </a:r>
            <a:r>
              <a:rPr lang="en-US" dirty="0" err="1" smtClean="0"/>
              <a:t>vrs</a:t>
            </a:r>
            <a:r>
              <a:rPr lang="en-US" dirty="0" smtClean="0"/>
              <a:t> allergies (this time of 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4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4 at 7.44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1549400"/>
            <a:ext cx="5664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0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4 at 7.48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876300"/>
            <a:ext cx="764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9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Underlying cause of allergies #2: Adrenal Fatigue</a:t>
            </a:r>
            <a:endParaRPr lang="en-US" dirty="0"/>
          </a:p>
        </p:txBody>
      </p:sp>
      <p:pic>
        <p:nvPicPr>
          <p:cNvPr id="4" name="Content Placeholder 3" descr="Screen Shot 2017-04-04 at 7.53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4" b="15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269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adrenal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Working too much</a:t>
            </a:r>
          </a:p>
          <a:p>
            <a:r>
              <a:rPr lang="en-US" dirty="0" smtClean="0"/>
              <a:t>Drinking too much caffeine </a:t>
            </a:r>
          </a:p>
          <a:p>
            <a:r>
              <a:rPr lang="en-US" dirty="0" smtClean="0"/>
              <a:t>Poor nutrition</a:t>
            </a:r>
          </a:p>
          <a:p>
            <a:r>
              <a:rPr lang="en-US" dirty="0" smtClean="0"/>
              <a:t>Over-training</a:t>
            </a:r>
          </a:p>
          <a:p>
            <a:r>
              <a:rPr lang="en-US" dirty="0" smtClean="0"/>
              <a:t>Sleep deprivation (sleep apnea)</a:t>
            </a:r>
          </a:p>
          <a:p>
            <a:r>
              <a:rPr lang="en-US" dirty="0" smtClean="0"/>
              <a:t>Emotional stress</a:t>
            </a:r>
          </a:p>
          <a:p>
            <a:r>
              <a:rPr lang="en-US" dirty="0" smtClean="0"/>
              <a:t>Politics </a:t>
            </a:r>
            <a:r>
              <a:rPr lang="en-US" dirty="0" smtClean="0">
                <a:sym typeface="Wingdings"/>
              </a:rPr>
              <a:t></a:t>
            </a:r>
          </a:p>
          <a:p>
            <a:r>
              <a:rPr lang="en-US" dirty="0" smtClean="0">
                <a:sym typeface="Wingdings"/>
              </a:rPr>
              <a:t>Delivering a baby/being a parent of a small child</a:t>
            </a:r>
          </a:p>
          <a:p>
            <a:r>
              <a:rPr lang="en-US" dirty="0" smtClean="0">
                <a:sym typeface="Wingdings"/>
              </a:rPr>
              <a:t>Being a care-givers of a loved one</a:t>
            </a:r>
          </a:p>
        </p:txBody>
      </p:sp>
    </p:spTree>
    <p:extLst>
      <p:ext uri="{BB962C8B-B14F-4D97-AF65-F5344CB8AC3E}">
        <p14:creationId xmlns:p14="http://schemas.microsoft.com/office/powerpoint/2010/main" val="169180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Precious Adrenal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Give us energy to get through the day</a:t>
            </a:r>
          </a:p>
          <a:p>
            <a:r>
              <a:rPr lang="en-US" dirty="0" smtClean="0"/>
              <a:t>Regulate our circadian rhythms or sleep-wake cycles with the rise and the fall of cortisol</a:t>
            </a:r>
          </a:p>
          <a:p>
            <a:r>
              <a:rPr lang="en-US" dirty="0" smtClean="0"/>
              <a:t>Allow us to deal with emotional and physical stressors</a:t>
            </a:r>
          </a:p>
          <a:p>
            <a:r>
              <a:rPr lang="en-US" dirty="0" smtClean="0"/>
              <a:t>Produce dopamine</a:t>
            </a:r>
            <a:r>
              <a:rPr lang="is-IS" dirty="0" smtClean="0"/>
              <a:t>…the most enjoyable of the neurotransmitters</a:t>
            </a:r>
          </a:p>
          <a:p>
            <a:r>
              <a:rPr lang="is-IS" dirty="0" smtClean="0"/>
              <a:t>Provide the body with the anti-inflammatory properties of cortisol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77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4 at 8.0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153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18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when we ask too much of our adrenal glands?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need more and more caffeine</a:t>
            </a:r>
          </a:p>
          <a:p>
            <a:r>
              <a:rPr lang="en-US" dirty="0" smtClean="0"/>
              <a:t>We enjoy things less and less</a:t>
            </a:r>
          </a:p>
          <a:p>
            <a:r>
              <a:rPr lang="en-US" dirty="0" smtClean="0"/>
              <a:t>Our sleep/wake cycles fall apart</a:t>
            </a:r>
          </a:p>
          <a:p>
            <a:r>
              <a:rPr lang="en-US" dirty="0" smtClean="0"/>
              <a:t>Easily become hypoglycemic</a:t>
            </a:r>
          </a:p>
          <a:p>
            <a:r>
              <a:rPr lang="en-US" dirty="0" smtClean="0"/>
              <a:t>Inflammation takes over as:</a:t>
            </a:r>
          </a:p>
          <a:p>
            <a:pPr lvl="1"/>
            <a:r>
              <a:rPr lang="en-US" dirty="0" smtClean="0"/>
              <a:t>Allergies/asthma</a:t>
            </a:r>
          </a:p>
          <a:p>
            <a:pPr lvl="1"/>
            <a:r>
              <a:rPr lang="en-US" dirty="0" smtClean="0"/>
              <a:t>Skin conditions</a:t>
            </a:r>
          </a:p>
          <a:p>
            <a:pPr lvl="1"/>
            <a:r>
              <a:rPr lang="en-US" dirty="0" smtClean="0"/>
              <a:t>Auto-immune conditions</a:t>
            </a:r>
          </a:p>
          <a:p>
            <a:pPr lvl="1"/>
            <a:r>
              <a:rPr lang="en-US" dirty="0" smtClean="0"/>
              <a:t>IBS</a:t>
            </a:r>
          </a:p>
          <a:p>
            <a:pPr lvl="1"/>
            <a:r>
              <a:rPr lang="en-US" dirty="0" smtClean="0"/>
              <a:t>Anxiety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03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need to </a:t>
            </a:r>
            <a:r>
              <a:rPr lang="en-US" dirty="0" err="1" smtClean="0"/>
              <a:t>sloooooow</a:t>
            </a:r>
            <a:r>
              <a:rPr lang="en-US" dirty="0" smtClean="0"/>
              <a:t>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Naps (gasp!)</a:t>
            </a:r>
          </a:p>
          <a:p>
            <a:r>
              <a:rPr lang="en-US" dirty="0" smtClean="0"/>
              <a:t>Leisure time</a:t>
            </a:r>
          </a:p>
          <a:p>
            <a:r>
              <a:rPr lang="en-US" dirty="0" smtClean="0"/>
              <a:t>Scheduling enough time for sleep</a:t>
            </a:r>
          </a:p>
          <a:p>
            <a:r>
              <a:rPr lang="en-US" dirty="0" smtClean="0"/>
              <a:t>Scheduling a realistic amount of things in a day</a:t>
            </a:r>
          </a:p>
          <a:p>
            <a:r>
              <a:rPr lang="en-US" dirty="0" smtClean="0"/>
              <a:t>Not hurrying</a:t>
            </a:r>
          </a:p>
          <a:p>
            <a:r>
              <a:rPr lang="en-US" dirty="0" smtClean="0"/>
              <a:t>Less caffeine, slower pace of life</a:t>
            </a:r>
          </a:p>
          <a:p>
            <a:r>
              <a:rPr lang="en-US" dirty="0" smtClean="0"/>
              <a:t>Foods that sustain the blood sugar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86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Underlying cause of allergies #3: food allergies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food allergies if allergies occur year round</a:t>
            </a:r>
          </a:p>
          <a:p>
            <a:r>
              <a:rPr lang="en-US" dirty="0" smtClean="0"/>
              <a:t>Most common cause of too much mucous is pasteurized, commercial cow’s milk dairy products</a:t>
            </a:r>
          </a:p>
          <a:p>
            <a:r>
              <a:rPr lang="en-US" dirty="0" smtClean="0"/>
              <a:t>We are the only mammal that drinks the milk of another mammal</a:t>
            </a:r>
          </a:p>
          <a:p>
            <a:r>
              <a:rPr lang="en-US" dirty="0" smtClean="0"/>
              <a:t>The calcium controversy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1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Colby College class of 2000 alum</a:t>
            </a:r>
          </a:p>
          <a:p>
            <a:r>
              <a:rPr lang="en-US" dirty="0" smtClean="0"/>
              <a:t>Liberal arts mind perfect match for Naturopathic Medicine</a:t>
            </a:r>
          </a:p>
          <a:p>
            <a:r>
              <a:rPr lang="en-US" dirty="0" smtClean="0"/>
              <a:t>Opened NENH in September of 2012 as a solo practitioner</a:t>
            </a:r>
            <a:r>
              <a:rPr lang="is-IS" dirty="0" smtClean="0"/>
              <a:t>…and look at us now!</a:t>
            </a:r>
          </a:p>
          <a:p>
            <a:r>
              <a:rPr lang="is-IS" dirty="0" smtClean="0"/>
              <a:t>Mainers        Naturopathic Medicine!!!</a:t>
            </a:r>
          </a:p>
          <a:p>
            <a:pPr marL="68580" indent="0">
              <a:buNone/>
            </a:pPr>
            <a:r>
              <a:rPr lang="is-IS" dirty="0" smtClean="0"/>
              <a:t> 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rt 3"/>
          <p:cNvSpPr/>
          <p:nvPr/>
        </p:nvSpPr>
        <p:spPr>
          <a:xfrm>
            <a:off x="2746655" y="4788330"/>
            <a:ext cx="445807" cy="445802"/>
          </a:xfrm>
          <a:prstGeom prst="hear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7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4 at 8.18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965200"/>
            <a:ext cx="67437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food allergies?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Food allergies are common especially if there are also GI symptoms (gas/bloating/loose stools, etc..)</a:t>
            </a:r>
          </a:p>
          <a:p>
            <a:r>
              <a:rPr lang="en-US" dirty="0" smtClean="0"/>
              <a:t>Can be assessed through (gold standard) elimination diet or food allergy testing in the blood</a:t>
            </a:r>
          </a:p>
          <a:p>
            <a:r>
              <a:rPr lang="en-US" dirty="0" smtClean="0"/>
              <a:t>Testing in blood searches for </a:t>
            </a:r>
            <a:r>
              <a:rPr lang="en-US" dirty="0" err="1" smtClean="0"/>
              <a:t>IgG</a:t>
            </a:r>
            <a:r>
              <a:rPr lang="en-US" dirty="0" smtClean="0"/>
              <a:t> antibodies to proteins associated with 96 different foods </a:t>
            </a:r>
          </a:p>
          <a:p>
            <a:r>
              <a:rPr lang="en-US" dirty="0" smtClean="0"/>
              <a:t>If you are curious</a:t>
            </a:r>
            <a:r>
              <a:rPr lang="is-IS" dirty="0" smtClean="0"/>
              <a:t>…find out!  Food allergies can usually be cleared with avoidance and gut repair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5174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Underlying cause of allergies #4: Home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common-sense pointers in handout</a:t>
            </a:r>
          </a:p>
          <a:p>
            <a:r>
              <a:rPr lang="en-US" dirty="0" smtClean="0"/>
              <a:t>Mold is a huge trigger for many people, especially if genetically prone </a:t>
            </a:r>
          </a:p>
          <a:p>
            <a:r>
              <a:rPr lang="en-US" dirty="0" smtClean="0"/>
              <a:t>Always rule out mold in your home and/or work environment if:</a:t>
            </a:r>
          </a:p>
          <a:p>
            <a:pPr lvl="1"/>
            <a:r>
              <a:rPr lang="en-US" dirty="0" smtClean="0"/>
              <a:t>There is a mildew smell</a:t>
            </a:r>
          </a:p>
          <a:p>
            <a:pPr lvl="1"/>
            <a:r>
              <a:rPr lang="en-US" dirty="0" smtClean="0"/>
              <a:t>Several people in the environment have severe allergies</a:t>
            </a:r>
          </a:p>
          <a:p>
            <a:pPr lvl="1"/>
            <a:r>
              <a:rPr lang="en-US" dirty="0" smtClean="0"/>
              <a:t>Allergies are worse in the winter when ventilation of buildings is poor</a:t>
            </a:r>
          </a:p>
        </p:txBody>
      </p:sp>
    </p:spTree>
    <p:extLst>
      <p:ext uri="{BB962C8B-B14F-4D97-AF65-F5344CB8AC3E}">
        <p14:creationId xmlns:p14="http://schemas.microsoft.com/office/powerpoint/2010/main" val="1420325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remediation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Homelabs</a:t>
            </a:r>
            <a:endParaRPr lang="en-US" dirty="0" smtClean="0"/>
          </a:p>
          <a:p>
            <a:r>
              <a:rPr lang="en-US" dirty="0" smtClean="0"/>
              <a:t>Mold test kits/services</a:t>
            </a:r>
          </a:p>
          <a:p>
            <a:r>
              <a:rPr lang="en-US" dirty="0" smtClean="0"/>
              <a:t>Remediation should be done while sensitive person is not in the environment</a:t>
            </a:r>
          </a:p>
          <a:p>
            <a:r>
              <a:rPr lang="en-US" dirty="0" smtClean="0"/>
              <a:t>Remediation often requires professional assistance </a:t>
            </a:r>
          </a:p>
          <a:p>
            <a:r>
              <a:rPr lang="en-US" dirty="0" smtClean="0"/>
              <a:t>Dehumidifier in the basement and particulate air filters in living areas are always a good first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2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Methods of “Managing” Allergies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Histamine clearance co-factors</a:t>
            </a:r>
          </a:p>
          <a:p>
            <a:pPr lvl="1"/>
            <a:r>
              <a:rPr lang="en-US" dirty="0"/>
              <a:t>B6, Magnesium, B5, B12, </a:t>
            </a:r>
            <a:r>
              <a:rPr lang="en-US" dirty="0" err="1"/>
              <a:t>folate</a:t>
            </a:r>
            <a:endParaRPr lang="en-US" dirty="0"/>
          </a:p>
          <a:p>
            <a:pPr lvl="1"/>
            <a:r>
              <a:rPr lang="en-US" dirty="0" err="1"/>
              <a:t>Vit</a:t>
            </a:r>
            <a:r>
              <a:rPr lang="en-US" dirty="0"/>
              <a:t> C = histamine </a:t>
            </a:r>
            <a:r>
              <a:rPr lang="en-US" dirty="0" err="1" smtClean="0"/>
              <a:t>stablizer</a:t>
            </a:r>
            <a:endParaRPr lang="en-US" dirty="0" smtClean="0"/>
          </a:p>
          <a:p>
            <a:pPr lvl="1"/>
            <a:r>
              <a:rPr lang="en-US" dirty="0" smtClean="0"/>
              <a:t>Probiotics</a:t>
            </a:r>
            <a:r>
              <a:rPr lang="is-IS" dirty="0" smtClean="0"/>
              <a:t>….why?</a:t>
            </a:r>
          </a:p>
          <a:p>
            <a:pPr lvl="1"/>
            <a:r>
              <a:rPr lang="is-IS" dirty="0" smtClean="0"/>
              <a:t>Vitamin D = immune modulator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Useful herbs for allergy Control</a:t>
            </a:r>
          </a:p>
          <a:p>
            <a:pPr lvl="1"/>
            <a:r>
              <a:rPr lang="en-US" dirty="0" smtClean="0"/>
              <a:t>Nettles, burdock, chickweed, </a:t>
            </a:r>
            <a:r>
              <a:rPr lang="en-US" dirty="0" err="1" smtClean="0"/>
              <a:t>chaga</a:t>
            </a:r>
            <a:r>
              <a:rPr lang="en-US" dirty="0" smtClean="0"/>
              <a:t>, </a:t>
            </a:r>
            <a:r>
              <a:rPr lang="en-US" dirty="0" err="1" smtClean="0"/>
              <a:t>tumeric</a:t>
            </a:r>
            <a:r>
              <a:rPr lang="en-US" dirty="0" smtClean="0"/>
              <a:t>, </a:t>
            </a:r>
            <a:r>
              <a:rPr lang="en-US" dirty="0" err="1" smtClean="0"/>
              <a:t>bromelain</a:t>
            </a:r>
            <a:r>
              <a:rPr lang="en-US" dirty="0" smtClean="0"/>
              <a:t>, </a:t>
            </a:r>
            <a:r>
              <a:rPr lang="en-US" dirty="0" err="1" smtClean="0"/>
              <a:t>quercitin</a:t>
            </a:r>
            <a:endParaRPr lang="en-US" dirty="0" smtClean="0"/>
          </a:p>
          <a:p>
            <a:pPr lvl="1"/>
            <a:r>
              <a:rPr lang="en-US" dirty="0" smtClean="0"/>
              <a:t>Adrenal </a:t>
            </a:r>
            <a:r>
              <a:rPr lang="en-US" dirty="0" err="1" smtClean="0"/>
              <a:t>adaptogens</a:t>
            </a:r>
            <a:r>
              <a:rPr lang="en-US" dirty="0" smtClean="0"/>
              <a:t> like ginseng and </a:t>
            </a:r>
            <a:r>
              <a:rPr lang="en-US" dirty="0" err="1" smtClean="0"/>
              <a:t>rhodiola</a:t>
            </a:r>
            <a:r>
              <a:rPr lang="is-IS" dirty="0" smtClean="0"/>
              <a:t>…why?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0417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Neti</a:t>
            </a:r>
            <a:r>
              <a:rPr lang="en-US" dirty="0" smtClean="0"/>
              <a:t> pot</a:t>
            </a:r>
            <a:r>
              <a:rPr lang="is-IS" dirty="0" smtClean="0"/>
              <a:t>…woo-hoo!</a:t>
            </a:r>
            <a:endParaRPr lang="en-US" dirty="0"/>
          </a:p>
        </p:txBody>
      </p:sp>
      <p:pic>
        <p:nvPicPr>
          <p:cNvPr id="4" name="Content Placeholder 3" descr="Screen Shot 2017-04-05 at 8.22.3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1" b="41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1255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insufflation of ozone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Ozone therapy is used in the treatment of chronic infections and inflammation world-wide (just not so much in the US for obvious reasons)</a:t>
            </a:r>
          </a:p>
          <a:p>
            <a:r>
              <a:rPr lang="en-US" dirty="0" smtClean="0"/>
              <a:t>Ozone can be administered to the sinuses to help get oxygen to the brain, balance allergenic immune reactions and clear any lurking bugs</a:t>
            </a:r>
            <a:endParaRPr lang="en-US" dirty="0"/>
          </a:p>
          <a:p>
            <a:r>
              <a:rPr lang="en-US" dirty="0" smtClean="0"/>
              <a:t>Treatment should be at least once weekly, takes 10-15 minutes, cost-effective and provides lots of other great benefits</a:t>
            </a:r>
          </a:p>
        </p:txBody>
      </p:sp>
    </p:spTree>
    <p:extLst>
      <p:ext uri="{BB962C8B-B14F-4D97-AF65-F5344CB8AC3E}">
        <p14:creationId xmlns:p14="http://schemas.microsoft.com/office/powerpoint/2010/main" val="949542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 messages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Allergies do not occur because you didn’t take enough Claritin </a:t>
            </a:r>
          </a:p>
          <a:p>
            <a:pPr lvl="0"/>
            <a:r>
              <a:rPr lang="en-US" dirty="0"/>
              <a:t>Allergies are multi-factorial and to reduce them, you have to take a look around your life and see what you can do to improve your gut function and stress levels (hint: usually related)</a:t>
            </a:r>
          </a:p>
          <a:p>
            <a:pPr lvl="0"/>
            <a:r>
              <a:rPr lang="en-US" dirty="0"/>
              <a:t>Reduce allergens in the environment, but don’t get rid of the dog!!</a:t>
            </a:r>
          </a:p>
          <a:p>
            <a:pPr lvl="0"/>
            <a:r>
              <a:rPr lang="en-US" dirty="0"/>
              <a:t>When all else fails, take out dairy, you’ll improve by at least 50% (this is especially true for kids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Taking all of this into account, spring can be a happy time for allergy sufferers!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77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5 at 8.36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2500"/>
            <a:ext cx="88392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0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3605"/>
            <a:ext cx="7024744" cy="1467059"/>
          </a:xfrm>
        </p:spPr>
        <p:txBody>
          <a:bodyPr/>
          <a:lstStyle/>
          <a:p>
            <a:r>
              <a:rPr lang="en-US" dirty="0" smtClean="0"/>
              <a:t>NENH Team</a:t>
            </a:r>
            <a:endParaRPr lang="en-US" dirty="0"/>
          </a:p>
        </p:txBody>
      </p:sp>
      <p:pic>
        <p:nvPicPr>
          <p:cNvPr id="4" name="Content Placeholder 3" descr="IMG_042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7" b="16889"/>
          <a:stretch/>
        </p:blipFill>
        <p:spPr>
          <a:xfrm>
            <a:off x="1042988" y="2042170"/>
            <a:ext cx="6777037" cy="5028198"/>
          </a:xfrm>
        </p:spPr>
      </p:pic>
    </p:spTree>
    <p:extLst>
      <p:ext uri="{BB962C8B-B14F-4D97-AF65-F5344CB8AC3E}">
        <p14:creationId xmlns:p14="http://schemas.microsoft.com/office/powerpoint/2010/main" val="182902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Naturopathic Medicine: Tolle </a:t>
            </a:r>
            <a:r>
              <a:rPr lang="en-US" dirty="0" err="1" smtClean="0"/>
              <a:t>Causum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Treating the cause versus suppressing the symptoms</a:t>
            </a:r>
          </a:p>
          <a:p>
            <a:r>
              <a:rPr lang="en-US" dirty="0" smtClean="0"/>
              <a:t>[insert symptom here] is not a deficiency of [insert medication here]</a:t>
            </a:r>
          </a:p>
          <a:p>
            <a:r>
              <a:rPr lang="en-US" dirty="0" smtClean="0"/>
              <a:t>Allergies are a great topic to demonstrate this model</a:t>
            </a:r>
          </a:p>
          <a:p>
            <a:r>
              <a:rPr lang="en-US" dirty="0" smtClean="0"/>
              <a:t>In order to truly cure a symptom (</a:t>
            </a:r>
            <a:r>
              <a:rPr lang="en-US" dirty="0" err="1" smtClean="0"/>
              <a:t>ie</a:t>
            </a:r>
            <a:r>
              <a:rPr lang="en-US" dirty="0" smtClean="0"/>
              <a:t>, not just turn it off with a drug), underlying causes must be addressed</a:t>
            </a:r>
          </a:p>
        </p:txBody>
      </p:sp>
    </p:spTree>
    <p:extLst>
      <p:ext uri="{BB962C8B-B14F-4D97-AF65-F5344CB8AC3E}">
        <p14:creationId xmlns:p14="http://schemas.microsoft.com/office/powerpoint/2010/main" val="14681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4 at 6.0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0"/>
            <a:ext cx="5456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5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Allergy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Congestion/post-nasal drip</a:t>
            </a:r>
          </a:p>
          <a:p>
            <a:r>
              <a:rPr lang="en-US" dirty="0" smtClean="0"/>
              <a:t>Itchy/watery eyes</a:t>
            </a:r>
          </a:p>
          <a:p>
            <a:r>
              <a:rPr lang="en-US" dirty="0" smtClean="0"/>
              <a:t>Hives, eczema, other skin reactions</a:t>
            </a:r>
            <a:r>
              <a:rPr lang="is-IS" dirty="0" smtClean="0"/>
              <a:t>…?</a:t>
            </a:r>
          </a:p>
          <a:p>
            <a:r>
              <a:rPr lang="is-IS" dirty="0" smtClean="0"/>
              <a:t>Asthma</a:t>
            </a:r>
          </a:p>
          <a:p>
            <a:r>
              <a:rPr lang="is-IS" dirty="0" smtClean="0"/>
              <a:t>Sleep apnea</a:t>
            </a:r>
          </a:p>
          <a:p>
            <a:r>
              <a:rPr lang="is-IS" dirty="0" smtClean="0"/>
              <a:t>Fatigue</a:t>
            </a:r>
          </a:p>
          <a:p>
            <a:r>
              <a:rPr lang="en-US" dirty="0" smtClean="0"/>
              <a:t>A</a:t>
            </a:r>
            <a:r>
              <a:rPr lang="is-IS" dirty="0" smtClean="0"/>
              <a:t>nxiety</a:t>
            </a:r>
          </a:p>
          <a:p>
            <a:r>
              <a:rPr lang="is-IS" dirty="0" smtClean="0"/>
              <a:t>.....all due to HISTAMINE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7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Conventional Treatment of Allergies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Diagnostics with skin prick test</a:t>
            </a:r>
            <a:r>
              <a:rPr lang="is-IS" dirty="0" smtClean="0"/>
              <a:t>…what do we do with this information?</a:t>
            </a:r>
            <a:endParaRPr lang="en-US" dirty="0" smtClean="0"/>
          </a:p>
          <a:p>
            <a:r>
              <a:rPr lang="en-US" dirty="0" smtClean="0"/>
              <a:t>Daily meds: histamine blockers</a:t>
            </a:r>
            <a:r>
              <a:rPr lang="is-IS" dirty="0" smtClean="0"/>
              <a:t>, steroids</a:t>
            </a:r>
          </a:p>
          <a:p>
            <a:r>
              <a:rPr lang="is-IS" dirty="0" smtClean="0"/>
              <a:t>Get rid of the animals (nooooooooo!)</a:t>
            </a:r>
          </a:p>
          <a:p>
            <a:r>
              <a:rPr lang="is-IS" dirty="0" smtClean="0"/>
              <a:t>Surgery?</a:t>
            </a:r>
          </a:p>
          <a:p>
            <a:r>
              <a:rPr lang="is-IS" dirty="0" smtClean="0"/>
              <a:t>Maybe some info on hypo-allergenic conditions in the household...</a:t>
            </a:r>
          </a:p>
          <a:p>
            <a:r>
              <a:rPr lang="is-IS" dirty="0" smtClean="0"/>
              <a:t>Underlying causes of histamine production never explored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32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Underlying Cause of Allergies #1: The hygiene theory of immune tolerance</a:t>
            </a:r>
            <a:endParaRPr lang="en-US" dirty="0"/>
          </a:p>
        </p:txBody>
      </p:sp>
      <p:pic>
        <p:nvPicPr>
          <p:cNvPr id="4" name="Content Placeholder 3" descr="Screen Shot 2017-04-04 at 7.20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6" b="191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031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too clean!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Allergies are a first-world phenomena</a:t>
            </a:r>
          </a:p>
          <a:p>
            <a:r>
              <a:rPr lang="en-US" dirty="0" smtClean="0"/>
              <a:t> First-world countries have an obsession with cleanliness</a:t>
            </a:r>
          </a:p>
          <a:p>
            <a:r>
              <a:rPr lang="en-US" dirty="0" smtClean="0"/>
              <a:t>Sterilizing everything in our environment destroys the </a:t>
            </a:r>
            <a:r>
              <a:rPr lang="en-US" dirty="0" err="1" smtClean="0"/>
              <a:t>microbiome</a:t>
            </a:r>
            <a:endParaRPr lang="en-US" dirty="0" smtClean="0"/>
          </a:p>
          <a:p>
            <a:r>
              <a:rPr lang="en-US" dirty="0" err="1" smtClean="0"/>
              <a:t>Microbiome</a:t>
            </a:r>
            <a:r>
              <a:rPr lang="en-US" dirty="0" smtClean="0"/>
              <a:t> = collection of bacteria on our skin and mucosal surfaces</a:t>
            </a:r>
          </a:p>
          <a:p>
            <a:r>
              <a:rPr lang="en-US" dirty="0" smtClean="0"/>
              <a:t>For every human cell in a human body there are 10,000 bacterial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52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1231</TotalTime>
  <Words>1051</Words>
  <Application>Microsoft Macintosh PowerPoint</Application>
  <PresentationFormat>On-screen Show (4:3)</PresentationFormat>
  <Paragraphs>128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Austin</vt:lpstr>
      <vt:lpstr>Integrative Approaches to Treating the Underlying Causes of Allergies </vt:lpstr>
      <vt:lpstr>About me</vt:lpstr>
      <vt:lpstr>NENH Team</vt:lpstr>
      <vt:lpstr>Naturopathic Medicine: Tolle Causum</vt:lpstr>
      <vt:lpstr>PowerPoint Presentation</vt:lpstr>
      <vt:lpstr>Allergy symptoms</vt:lpstr>
      <vt:lpstr>Conventional Treatment of Allergies</vt:lpstr>
      <vt:lpstr>Underlying Cause of Allergies #1: The hygiene theory of immune tolerance</vt:lpstr>
      <vt:lpstr>We are too clean!</vt:lpstr>
      <vt:lpstr>Healthy Microbiome = immune tolerance</vt:lpstr>
      <vt:lpstr>PowerPoint Presentation</vt:lpstr>
      <vt:lpstr>PowerPoint Presentation</vt:lpstr>
      <vt:lpstr>Underlying cause of allergies #2: Adrenal Fatigue</vt:lpstr>
      <vt:lpstr>Factors affecting adrenal health</vt:lpstr>
      <vt:lpstr>Precious Adrenal Glands</vt:lpstr>
      <vt:lpstr>PowerPoint Presentation</vt:lpstr>
      <vt:lpstr>What happens when we ask too much of our adrenal glands?</vt:lpstr>
      <vt:lpstr>We need to sloooooow down</vt:lpstr>
      <vt:lpstr>Underlying cause of allergies #3: food allergies</vt:lpstr>
      <vt:lpstr>PowerPoint Presentation</vt:lpstr>
      <vt:lpstr>Other food allergies?</vt:lpstr>
      <vt:lpstr>Underlying cause of allergies #4: Home environment</vt:lpstr>
      <vt:lpstr>Testing and remediation</vt:lpstr>
      <vt:lpstr>Natural Methods of “Managing” Allergies</vt:lpstr>
      <vt:lpstr>Neti pot…woo-hoo!</vt:lpstr>
      <vt:lpstr>Nasal insufflation of ozone</vt:lpstr>
      <vt:lpstr>Take away messages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Integrative Approaches to Treating Underlying Causes of Allergies </dc:title>
  <dc:creator>Corrie Marinaro</dc:creator>
  <cp:lastModifiedBy>Corrie Marinaro</cp:lastModifiedBy>
  <cp:revision>20</cp:revision>
  <dcterms:created xsi:type="dcterms:W3CDTF">2017-04-04T16:08:19Z</dcterms:created>
  <dcterms:modified xsi:type="dcterms:W3CDTF">2017-04-05T12:39:34Z</dcterms:modified>
</cp:coreProperties>
</file>